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5" r:id="rId8"/>
    <p:sldId id="261" r:id="rId9"/>
    <p:sldId id="286" r:id="rId10"/>
    <p:sldId id="263" r:id="rId11"/>
    <p:sldId id="264" r:id="rId12"/>
    <p:sldId id="278" r:id="rId13"/>
    <p:sldId id="279" r:id="rId14"/>
    <p:sldId id="281" r:id="rId15"/>
    <p:sldId id="284" r:id="rId16"/>
    <p:sldId id="283" r:id="rId17"/>
    <p:sldId id="282" r:id="rId18"/>
    <p:sldId id="280" r:id="rId19"/>
    <p:sldId id="265" r:id="rId20"/>
    <p:sldId id="266" r:id="rId21"/>
    <p:sldId id="267" r:id="rId22"/>
    <p:sldId id="268" r:id="rId23"/>
    <p:sldId id="269" r:id="rId24"/>
    <p:sldId id="275" r:id="rId25"/>
    <p:sldId id="276" r:id="rId26"/>
    <p:sldId id="277" r:id="rId27"/>
    <p:sldId id="272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146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57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9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55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04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61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53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24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5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56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59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532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C0CB2-A813-4070-82FA-6E75ECE3E099}" type="datetimeFigureOut">
              <a:rPr lang="hr-HR" smtClean="0"/>
              <a:t>17.6.2018.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29E8-D322-4A9A-9F08-AB6BF45CFB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260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ime.prezime@skole.h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et.hr/dokumenti?dm_document_id=2061&amp;dm_dnl=1" TargetMode="External"/><Relationship Id="rId2" Type="http://schemas.openxmlformats.org/officeDocument/2006/relationships/hyperlink" Target="https://loomen.carnet.hr/course/view.php?id=930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rnet.hr/dokumenti?dm_document_id=2063&amp;dm_dnl=1" TargetMode="External"/><Relationship Id="rId4" Type="http://schemas.openxmlformats.org/officeDocument/2006/relationships/hyperlink" Target="http://www.carnet.hr/dokumenti?dm_document_id=2062&amp;dm_dnl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b="1" dirty="0" err="1" smtClean="0">
                <a:solidFill>
                  <a:srgbClr val="C00000"/>
                </a:solidFill>
              </a:rPr>
              <a:t>eDnevnik</a:t>
            </a:r>
            <a:endParaRPr lang="hr-HR" sz="88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3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eDnevnik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Odabir škole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6543" y="634481"/>
            <a:ext cx="7210027" cy="57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Odabir razreda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5768" y="1432249"/>
            <a:ext cx="5555856" cy="48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Imenik</a:t>
            </a:r>
            <a:br>
              <a:rPr lang="hr-HR" dirty="0" smtClean="0"/>
            </a:br>
            <a:r>
              <a:rPr lang="hr-HR" dirty="0" smtClean="0"/>
              <a:t>Izbornik, gornji desni kut, 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500" y="1687169"/>
            <a:ext cx="6185009" cy="3928022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1754" y="2736237"/>
            <a:ext cx="6422174" cy="4078643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5859888" y="2162579"/>
            <a:ext cx="544621" cy="3230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5"/>
          <p:cNvPicPr>
            <a:picLocks noChangeAspect="1"/>
          </p:cNvPicPr>
          <p:nvPr/>
        </p:nvPicPr>
        <p:blipFill rotWithShape="1">
          <a:blip r:embed="rId3"/>
          <a:srcRect l="64042" t="11590" r="30945" b="80832"/>
          <a:stretch/>
        </p:blipFill>
        <p:spPr>
          <a:xfrm>
            <a:off x="7955201" y="1324697"/>
            <a:ext cx="772733" cy="7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500" y="93306"/>
            <a:ext cx="119725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r-HR" u="sng" dirty="0" smtClean="0"/>
              <a:t>Dodavanje predmeta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Imenik, Izbornik, Administracija predmeta, </a:t>
            </a:r>
            <a:br>
              <a:rPr lang="hr-HR" dirty="0" smtClean="0"/>
            </a:br>
            <a:r>
              <a:rPr lang="hr-HR" dirty="0" smtClean="0"/>
              <a:t>Dodaj predmet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500" y="1562650"/>
            <a:ext cx="5769176" cy="3663932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3223" y="1648530"/>
            <a:ext cx="5769176" cy="366393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4146997" y="3693196"/>
            <a:ext cx="1841679" cy="453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4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u="sng" dirty="0" smtClean="0"/>
              <a:t>Obavezno dodati – SAT RAZREDNIKA</a:t>
            </a:r>
            <a:br>
              <a:rPr lang="hr-HR" u="sng" dirty="0" smtClean="0"/>
            </a:br>
            <a:r>
              <a:rPr lang="hr-HR" dirty="0" smtClean="0"/>
              <a:t>Imenik, Izbornik, Administracija predmeta, Dodaj predmet, Sat razrednika</a:t>
            </a:r>
            <a:endParaRPr lang="hr-HR" u="sng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300" y="1600200"/>
            <a:ext cx="56965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9273" y="134712"/>
            <a:ext cx="5766025" cy="6497907"/>
          </a:xfrm>
        </p:spPr>
        <p:txBody>
          <a:bodyPr>
            <a:normAutofit/>
          </a:bodyPr>
          <a:lstStyle/>
          <a:p>
            <a:r>
              <a:rPr lang="hr-HR" sz="3200" b="1" u="sng" dirty="0" smtClean="0"/>
              <a:t>Dodavanje </a:t>
            </a:r>
            <a:r>
              <a:rPr lang="hr-HR" sz="3200" b="1" u="sng" dirty="0" err="1" smtClean="0"/>
              <a:t>DODa</a:t>
            </a:r>
            <a:r>
              <a:rPr lang="hr-HR" sz="3200" b="1" u="sng" dirty="0" smtClean="0"/>
              <a:t> i </a:t>
            </a:r>
            <a:r>
              <a:rPr lang="hr-HR" sz="3200" b="1" u="sng" dirty="0" err="1" smtClean="0"/>
              <a:t>DOPa</a:t>
            </a:r>
            <a:r>
              <a:rPr lang="hr-HR" sz="3200" b="1" u="sng" dirty="0" smtClean="0"/>
              <a:t> – SAMO AKO SU TO UČENICI U ISTOM RAZREDNOM ODJELU</a:t>
            </a:r>
            <a:br>
              <a:rPr lang="hr-HR" sz="3200" b="1" u="sng" dirty="0" smtClean="0"/>
            </a:br>
            <a:r>
              <a:rPr lang="hr-HR" sz="3200" dirty="0" smtClean="0"/>
              <a:t>Imenik, Izbornik, Administracija predmeta, Dodaj predmet, Odaberi predmet za koji želiš DOD/DOP (matični predmet već postoji u popisu predmeta), Odaberi odgovarajuću vrstu (dopunska/dodatna nastava) </a:t>
            </a:r>
            <a:endParaRPr lang="hr-HR" sz="3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6606" y="1432249"/>
            <a:ext cx="56965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5617" y="647545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Dodavanje nastavnika predmetu</a:t>
            </a:r>
            <a:br>
              <a:rPr lang="hr-HR" u="sng" dirty="0" smtClean="0"/>
            </a:br>
            <a:r>
              <a:rPr lang="hr-HR" dirty="0" smtClean="0"/>
              <a:t>Imenik, Izbornik, Administracija predmeta, Označiti predmet (klik na predmet), Dodaj nastavnika</a:t>
            </a:r>
            <a:endParaRPr lang="hr-HR" u="sng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2604015"/>
            <a:ext cx="5140419" cy="4084076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08338" y="4636394"/>
            <a:ext cx="927279" cy="96591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2530945" y="3552424"/>
            <a:ext cx="1010745" cy="50442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80" y="2434107"/>
            <a:ext cx="5568129" cy="4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445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Brisanje predmeta određenom učeniku</a:t>
            </a:r>
            <a:br>
              <a:rPr lang="hr-HR" u="sng" dirty="0" smtClean="0"/>
            </a:br>
            <a:r>
              <a:rPr lang="hr-HR" dirty="0" smtClean="0"/>
              <a:t>Imenik, Izbornik, Administracija učenika, Kliknuti na učenika, Predmeti, Kliknuti na predmet, Ukloni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6305" y="2319407"/>
            <a:ext cx="5526613" cy="4390908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8933" y="2319407"/>
            <a:ext cx="5569325" cy="442484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572321" y="4159876"/>
            <a:ext cx="5254580" cy="96591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3438660" y="3132831"/>
            <a:ext cx="901521" cy="42173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6720626" y="3132831"/>
            <a:ext cx="901521" cy="42173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6098933" y="5705339"/>
            <a:ext cx="2533361" cy="42285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596" y="108955"/>
            <a:ext cx="11949403" cy="1280890"/>
          </a:xfrm>
        </p:spPr>
        <p:txBody>
          <a:bodyPr>
            <a:normAutofit/>
          </a:bodyPr>
          <a:lstStyle/>
          <a:p>
            <a:r>
              <a:rPr lang="hr-HR" sz="2400" u="sng" dirty="0" smtClean="0"/>
              <a:t>Dodavanje elemenata ocjenjivanja </a:t>
            </a:r>
            <a:r>
              <a:rPr lang="hr-HR" sz="2400" dirty="0" smtClean="0"/>
              <a:t>– svatko za svoj predmet</a:t>
            </a:r>
            <a:br>
              <a:rPr lang="hr-HR" sz="2400" dirty="0" smtClean="0"/>
            </a:br>
            <a:r>
              <a:rPr lang="hr-HR" sz="2400" dirty="0" smtClean="0"/>
              <a:t>Imenik, Izbornik, Elementi ocjenjivanja, Odabir predmeta, unos elemenata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68505" y="1656184"/>
            <a:ext cx="7126516" cy="4525963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598857"/>
            <a:ext cx="4889295" cy="31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4135" y="13471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Dodavanje radnog tjedna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Dnevnik rada, dodaj tjedan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519" y="1623684"/>
            <a:ext cx="5305470" cy="3369438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2959" y="1750062"/>
            <a:ext cx="6309041" cy="40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4101" y="258350"/>
            <a:ext cx="8911687" cy="1280890"/>
          </a:xfrm>
        </p:spPr>
        <p:txBody>
          <a:bodyPr/>
          <a:lstStyle/>
          <a:p>
            <a:r>
              <a:rPr lang="hr-HR" dirty="0" smtClean="0"/>
              <a:t>Instalacija </a:t>
            </a:r>
            <a:r>
              <a:rPr lang="hr-HR" dirty="0" err="1" smtClean="0"/>
              <a:t>mToken</a:t>
            </a:r>
            <a:r>
              <a:rPr lang="hr-HR" dirty="0" smtClean="0"/>
              <a:t> aplikacije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58976" y="2686657"/>
            <a:ext cx="10748865" cy="2906332"/>
          </a:xfrm>
        </p:spPr>
        <p:txBody>
          <a:bodyPr/>
          <a:lstStyle/>
          <a:p>
            <a:r>
              <a:rPr lang="hr-HR" dirty="0" smtClean="0"/>
              <a:t>U </a:t>
            </a:r>
            <a:r>
              <a:rPr lang="hr-HR" dirty="0" err="1" smtClean="0"/>
              <a:t>AppStore</a:t>
            </a:r>
            <a:r>
              <a:rPr lang="hr-HR" dirty="0" smtClean="0"/>
              <a:t> ili Google </a:t>
            </a:r>
            <a:r>
              <a:rPr lang="hr-HR" dirty="0" err="1" smtClean="0"/>
              <a:t>Play</a:t>
            </a:r>
            <a:r>
              <a:rPr lang="hr-HR" dirty="0" smtClean="0"/>
              <a:t> upisati pojam: </a:t>
            </a:r>
            <a:r>
              <a:rPr lang="hr-HR" dirty="0" err="1" smtClean="0"/>
              <a:t>carnet</a:t>
            </a:r>
            <a:r>
              <a:rPr lang="hr-HR" dirty="0" smtClean="0"/>
              <a:t> </a:t>
            </a:r>
            <a:r>
              <a:rPr lang="hr-HR" dirty="0" err="1" smtClean="0"/>
              <a:t>mToken</a:t>
            </a:r>
            <a:endParaRPr lang="hr-HR" dirty="0" smtClean="0"/>
          </a:p>
          <a:p>
            <a:r>
              <a:rPr lang="hr-HR" dirty="0" smtClean="0"/>
              <a:t>Potražiti </a:t>
            </a:r>
            <a:r>
              <a:rPr lang="hr-HR" dirty="0" err="1" smtClean="0"/>
              <a:t>carnet</a:t>
            </a:r>
            <a:r>
              <a:rPr lang="hr-HR" dirty="0" smtClean="0"/>
              <a:t> </a:t>
            </a:r>
            <a:r>
              <a:rPr lang="hr-HR" dirty="0" err="1" smtClean="0"/>
              <a:t>mToken</a:t>
            </a:r>
            <a:r>
              <a:rPr lang="hr-HR" dirty="0" smtClean="0"/>
              <a:t> aplikaciju i instalirati je (izgleda kao plavi kotačić na sefu)</a:t>
            </a:r>
          </a:p>
          <a:p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26" y="1212980"/>
            <a:ext cx="1148366" cy="114836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5"/>
          <a:stretch/>
        </p:blipFill>
        <p:spPr>
          <a:xfrm>
            <a:off x="3473594" y="1212980"/>
            <a:ext cx="1881639" cy="136070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60" y="3862873"/>
            <a:ext cx="2573682" cy="25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58073" y="3668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Dodavanje dana u radni tjedan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Označi tjedan, Dodaj radni dan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184" y="1317573"/>
            <a:ext cx="5807746" cy="3688427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0163" y="1850602"/>
            <a:ext cx="5907387" cy="3751708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296214" y="2537138"/>
            <a:ext cx="1571222" cy="4250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0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86612" y="144010"/>
            <a:ext cx="12223102" cy="1143000"/>
          </a:xfrm>
        </p:spPr>
        <p:txBody>
          <a:bodyPr>
            <a:normAutofit/>
          </a:bodyPr>
          <a:lstStyle/>
          <a:p>
            <a:r>
              <a:rPr lang="hr-HR" sz="2800" u="sng" dirty="0" smtClean="0"/>
              <a:t>Upisivanje sata – popravak unutar 48 sati</a:t>
            </a:r>
            <a:br>
              <a:rPr lang="hr-HR" sz="2800" u="sng" dirty="0" smtClean="0"/>
            </a:br>
            <a:r>
              <a:rPr lang="hr-HR" sz="2800" dirty="0" smtClean="0"/>
              <a:t>Dnevnik rada, Odabir dana, Odabir sata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38140"/>
            <a:ext cx="5846449" cy="3713007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0651" y="1698170"/>
            <a:ext cx="6472729" cy="41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580" y="-79743"/>
            <a:ext cx="11196733" cy="1280890"/>
          </a:xfrm>
        </p:spPr>
        <p:txBody>
          <a:bodyPr>
            <a:normAutofit/>
          </a:bodyPr>
          <a:lstStyle/>
          <a:p>
            <a:r>
              <a:rPr lang="hr-HR" sz="2400" u="sng" dirty="0" smtClean="0"/>
              <a:t>Izostanak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Upis sata, Izostanci, Unesi izostanak, Odabir učenika, Unesi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465" y="1071770"/>
            <a:ext cx="4313237" cy="2739283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99" y="1555399"/>
            <a:ext cx="5773513" cy="36666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53" y="3852290"/>
            <a:ext cx="4313724" cy="27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8648" y="624110"/>
            <a:ext cx="9765963" cy="1280890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Opravdavanje/neopravdavanje izostanka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Odabir učenika, Klik na </a:t>
            </a:r>
            <a:r>
              <a:rPr lang="hr-HR" dirty="0" err="1" smtClean="0"/>
              <a:t>olovčicu</a:t>
            </a:r>
            <a:r>
              <a:rPr lang="hr-HR" dirty="0" smtClean="0"/>
              <a:t>, Popuniti, Unesi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016" y="2331111"/>
            <a:ext cx="5625576" cy="3572733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0344" y="2331111"/>
            <a:ext cx="5625574" cy="3572733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1133341" y="4610637"/>
            <a:ext cx="257577" cy="2575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4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u="sng" dirty="0" smtClean="0"/>
              <a:t>Upis ocjene – pojedinačno</a:t>
            </a:r>
            <a:br>
              <a:rPr lang="hr-HR" u="sng" dirty="0" smtClean="0"/>
            </a:br>
            <a:r>
              <a:rPr lang="hr-HR" dirty="0" smtClean="0"/>
              <a:t>Imenik, Odabir učenika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469" y="1905000"/>
            <a:ext cx="6017772" cy="432857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241" y="1905000"/>
            <a:ext cx="6017771" cy="43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u="sng" dirty="0" smtClean="0"/>
              <a:t>Upis ocjene – grupno (npr. test)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Imenik, Izbornik, Grupni unos ocjena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3504" y="1600200"/>
            <a:ext cx="62921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8496" y="237744"/>
            <a:ext cx="10264462" cy="1280890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>Izvannastavne, izvanškolske, </a:t>
            </a:r>
            <a:r>
              <a:rPr lang="hr-HR" u="sng" dirty="0" err="1" smtClean="0"/>
              <a:t>ped</a:t>
            </a:r>
            <a:r>
              <a:rPr lang="hr-HR" u="sng" dirty="0" smtClean="0"/>
              <a:t>. mjere…</a:t>
            </a:r>
            <a:br>
              <a:rPr lang="hr-HR" u="sng" dirty="0" smtClean="0"/>
            </a:br>
            <a:r>
              <a:rPr lang="hr-HR" dirty="0" smtClean="0"/>
              <a:t>Imenik, Izbornik, Administracija učenika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3504" y="1600200"/>
            <a:ext cx="62921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Produkcija – </a:t>
            </a:r>
            <a:r>
              <a:rPr lang="hr-HR" dirty="0" err="1" smtClean="0"/>
              <a:t>eDnevnik</a:t>
            </a:r>
            <a:r>
              <a:rPr lang="hr-HR" dirty="0" smtClean="0"/>
              <a:t> </a:t>
            </a:r>
            <a:r>
              <a:rPr lang="hr-HR" dirty="0" err="1" smtClean="0"/>
              <a:t>zapraf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https://e-dnevnik.skole.hr/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67239" y="2829059"/>
            <a:ext cx="9237371" cy="3777622"/>
          </a:xfrm>
        </p:spPr>
        <p:txBody>
          <a:bodyPr/>
          <a:lstStyle/>
          <a:p>
            <a:r>
              <a:rPr lang="hr-HR" dirty="0" smtClean="0"/>
              <a:t>Za sve probleme, poteškoće i pogreške javiti se na email</a:t>
            </a:r>
          </a:p>
          <a:p>
            <a:endParaRPr lang="hr-HR" dirty="0"/>
          </a:p>
          <a:p>
            <a:r>
              <a:rPr lang="hr-HR" dirty="0" err="1"/>
              <a:t>d</a:t>
            </a:r>
            <a:r>
              <a:rPr lang="hr-HR" dirty="0" err="1" smtClean="0"/>
              <a:t>ubravka.uzelac</a:t>
            </a:r>
            <a:r>
              <a:rPr lang="hr-HR" dirty="0" smtClean="0"/>
              <a:t>@</a:t>
            </a:r>
            <a:r>
              <a:rPr lang="hr-HR" dirty="0" err="1" smtClean="0"/>
              <a:t>skole.hr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91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98580" y="1524000"/>
            <a:ext cx="7688424" cy="1667069"/>
          </a:xfrm>
        </p:spPr>
        <p:txBody>
          <a:bodyPr/>
          <a:lstStyle/>
          <a:p>
            <a:r>
              <a:rPr lang="hr-HR" dirty="0" smtClean="0"/>
              <a:t>Nakon instalacije i pokretanja aplikacije potrebno je </a:t>
            </a:r>
            <a:r>
              <a:rPr lang="hr-HR" dirty="0" err="1" smtClean="0"/>
              <a:t>token</a:t>
            </a:r>
            <a:r>
              <a:rPr lang="hr-HR" dirty="0" smtClean="0"/>
              <a:t> aktivirati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29955" y="0"/>
            <a:ext cx="3762045" cy="6677631"/>
          </a:xfr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214101" y="25835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mtClean="0"/>
              <a:t>Instalacija mToken aplikacije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48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17241" y="1033832"/>
            <a:ext cx="6923313" cy="4911634"/>
          </a:xfrm>
        </p:spPr>
        <p:txBody>
          <a:bodyPr>
            <a:normAutofit/>
          </a:bodyPr>
          <a:lstStyle/>
          <a:p>
            <a:r>
              <a:rPr lang="hr-HR" dirty="0" smtClean="0"/>
              <a:t>Ovako izgleda aplikacija kada se </a:t>
            </a:r>
            <a:r>
              <a:rPr lang="hr-HR" dirty="0" err="1" smtClean="0"/>
              <a:t>token</a:t>
            </a:r>
            <a:r>
              <a:rPr lang="hr-HR" dirty="0" smtClean="0"/>
              <a:t> aktivira</a:t>
            </a:r>
          </a:p>
          <a:p>
            <a:r>
              <a:rPr lang="hr-HR" dirty="0" smtClean="0"/>
              <a:t>Imate 2 opcije:</a:t>
            </a:r>
          </a:p>
          <a:p>
            <a:r>
              <a:rPr lang="hr-HR" dirty="0" smtClean="0"/>
              <a:t>1. jednokratna lozinka – tu kliknemo kada želimo lozinku za ulaz u </a:t>
            </a:r>
            <a:r>
              <a:rPr lang="hr-HR" dirty="0" err="1" smtClean="0"/>
              <a:t>eDnevnik</a:t>
            </a:r>
            <a:endParaRPr lang="hr-HR" dirty="0" smtClean="0"/>
          </a:p>
          <a:p>
            <a:r>
              <a:rPr lang="hr-HR" dirty="0" smtClean="0"/>
              <a:t>2. Promijeni PIN – preporučam da svi to napravite i upišete lako pamtljiv PIN za sljedeće pokretanje aplikacije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2"/>
          <a:stretch/>
        </p:blipFill>
        <p:spPr>
          <a:xfrm>
            <a:off x="7375272" y="1107232"/>
            <a:ext cx="4611707" cy="3800670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214101" y="25835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Instalacija </a:t>
            </a:r>
            <a:r>
              <a:rPr lang="hr-HR" dirty="0" err="1" smtClean="0"/>
              <a:t>mToken</a:t>
            </a:r>
            <a:r>
              <a:rPr lang="hr-HR" dirty="0" smtClean="0"/>
              <a:t> aplikacije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88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1257" y="2493605"/>
            <a:ext cx="7072604" cy="2619104"/>
          </a:xfrm>
        </p:spPr>
        <p:txBody>
          <a:bodyPr/>
          <a:lstStyle/>
          <a:p>
            <a:r>
              <a:rPr lang="hr-HR" dirty="0" smtClean="0"/>
              <a:t>Klikom na </a:t>
            </a:r>
            <a:r>
              <a:rPr lang="hr-HR" b="1" dirty="0" smtClean="0"/>
              <a:t>Jednokratna lozinka</a:t>
            </a:r>
            <a:r>
              <a:rPr lang="hr-HR" dirty="0" smtClean="0"/>
              <a:t> dolazimo do brojeva koje je potrebno upisati u </a:t>
            </a:r>
            <a:r>
              <a:rPr lang="hr-HR" dirty="0" err="1" smtClean="0"/>
              <a:t>eDnevnik</a:t>
            </a:r>
            <a:r>
              <a:rPr lang="hr-HR" dirty="0" smtClean="0"/>
              <a:t> kako bi se ušlo u  aplikaciju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428898"/>
            <a:ext cx="3918857" cy="6429102"/>
          </a:xfr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214101" y="25835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Instalacija </a:t>
            </a:r>
            <a:r>
              <a:rPr lang="hr-HR" dirty="0" err="1" smtClean="0"/>
              <a:t>mToken</a:t>
            </a:r>
            <a:r>
              <a:rPr lang="hr-HR" dirty="0" smtClean="0"/>
              <a:t> aplikacije</a:t>
            </a:r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8354630" y="2690947"/>
            <a:ext cx="2442755" cy="6270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7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solidFill>
                  <a:srgbClr val="C00000"/>
                </a:solidFill>
              </a:rPr>
              <a:t>eDnevnik</a:t>
            </a:r>
            <a:r>
              <a:rPr lang="hr-HR" b="1" dirty="0">
                <a:solidFill>
                  <a:srgbClr val="C00000"/>
                </a:solidFill>
              </a:rPr>
              <a:t> – ulaz/login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3935" y="1446555"/>
            <a:ext cx="4236098" cy="4580709"/>
          </a:xfrm>
        </p:spPr>
        <p:txBody>
          <a:bodyPr>
            <a:normAutofit/>
          </a:bodyPr>
          <a:lstStyle/>
          <a:p>
            <a:r>
              <a:rPr lang="hr-HR" dirty="0" smtClean="0"/>
              <a:t>U polje </a:t>
            </a:r>
            <a:r>
              <a:rPr lang="hr-HR" b="1" dirty="0" smtClean="0"/>
              <a:t>Korisničko ime</a:t>
            </a:r>
            <a:r>
              <a:rPr lang="hr-HR" dirty="0" smtClean="0"/>
              <a:t> upišete svoj </a:t>
            </a:r>
            <a:r>
              <a:rPr lang="hr-HR" dirty="0" err="1" smtClean="0"/>
              <a:t>Carnetov</a:t>
            </a:r>
            <a:r>
              <a:rPr lang="hr-HR" dirty="0" smtClean="0"/>
              <a:t> korisnički identitet (</a:t>
            </a:r>
            <a:r>
              <a:rPr lang="hr-HR" dirty="0" err="1" smtClean="0">
                <a:hlinkClick r:id="rId2"/>
              </a:rPr>
              <a:t>ime.prezime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skole.hr</a:t>
            </a:r>
            <a:r>
              <a:rPr lang="hr-HR" dirty="0" smtClean="0"/>
              <a:t>)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8659" t="22343" r="28413" b="34025"/>
          <a:stretch/>
        </p:blipFill>
        <p:spPr>
          <a:xfrm>
            <a:off x="4364697" y="1213175"/>
            <a:ext cx="6869359" cy="392549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886" y="2606895"/>
            <a:ext cx="6460114" cy="25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71330" y="392086"/>
            <a:ext cx="10686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U polje </a:t>
            </a:r>
            <a:r>
              <a:rPr lang="hr-HR" sz="3200" b="1" dirty="0"/>
              <a:t>Lozinka</a:t>
            </a:r>
            <a:r>
              <a:rPr lang="hr-HR" sz="3200" dirty="0"/>
              <a:t> upisujete</a:t>
            </a:r>
          </a:p>
          <a:p>
            <a:r>
              <a:rPr lang="hr-HR" sz="3200" u="sng" dirty="0"/>
              <a:t>C100 </a:t>
            </a:r>
            <a:r>
              <a:rPr lang="hr-HR" sz="3200" u="sng" dirty="0" err="1"/>
              <a:t>token</a:t>
            </a:r>
            <a:r>
              <a:rPr lang="hr-HR" sz="3200" dirty="0"/>
              <a:t>: 1234 + 6 brojeva koje generira </a:t>
            </a:r>
            <a:r>
              <a:rPr lang="hr-HR" sz="3200" dirty="0" err="1"/>
              <a:t>token</a:t>
            </a:r>
            <a:r>
              <a:rPr lang="hr-HR" sz="3200" dirty="0"/>
              <a:t> (vidi sliku)</a:t>
            </a:r>
          </a:p>
          <a:p>
            <a:r>
              <a:rPr lang="hr-HR" sz="3200" u="sng" dirty="0"/>
              <a:t>Aplikacija </a:t>
            </a:r>
            <a:r>
              <a:rPr lang="hr-HR" sz="3200" u="sng" dirty="0" err="1"/>
              <a:t>mToken</a:t>
            </a:r>
            <a:r>
              <a:rPr lang="hr-HR" sz="3200" dirty="0"/>
              <a:t>: 8 brojeva koje generira aplikacija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06" y="2980118"/>
            <a:ext cx="8814318" cy="3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eDnevnik</a:t>
            </a:r>
            <a:r>
              <a:rPr lang="hr-HR" dirty="0" smtClean="0"/>
              <a:t> – ulaz/login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25717" y="1480457"/>
            <a:ext cx="10041571" cy="3777622"/>
          </a:xfrm>
        </p:spPr>
        <p:txBody>
          <a:bodyPr/>
          <a:lstStyle/>
          <a:p>
            <a:r>
              <a:rPr lang="hr-HR" dirty="0" smtClean="0"/>
              <a:t>Adresa testne verzije </a:t>
            </a:r>
            <a:r>
              <a:rPr lang="hr-HR" dirty="0" err="1" smtClean="0"/>
              <a:t>eDnevnika</a:t>
            </a:r>
            <a:endParaRPr lang="hr-HR" dirty="0" smtClean="0"/>
          </a:p>
          <a:p>
            <a:r>
              <a:rPr lang="hr-HR" sz="4800" b="1" dirty="0">
                <a:solidFill>
                  <a:srgbClr val="C00000"/>
                </a:solidFill>
              </a:rPr>
              <a:t>https://e-dnevnik-test.skole.hr</a:t>
            </a:r>
            <a:r>
              <a:rPr lang="hr-HR" sz="4800" b="1" dirty="0" smtClean="0">
                <a:solidFill>
                  <a:srgbClr val="C00000"/>
                </a:solidFill>
              </a:rPr>
              <a:t>/</a:t>
            </a:r>
            <a:endParaRPr lang="hr-HR" dirty="0"/>
          </a:p>
          <a:p>
            <a:r>
              <a:rPr lang="hr-HR" dirty="0" smtClean="0"/>
              <a:t>Tu ćemo/ćete sve isprobati bez straha da se nešto obriše/pokvari/zapali</a:t>
            </a:r>
          </a:p>
          <a:p>
            <a:r>
              <a:rPr lang="hr-HR" dirty="0" smtClean="0"/>
              <a:t>Od 19.6. bi svi trebali biti u testnoj verziji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2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3935" y="280119"/>
            <a:ext cx="116259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Tečaj za administratore i nastavnike je dostupan na poveznici:</a:t>
            </a:r>
          </a:p>
          <a:p>
            <a:r>
              <a:rPr lang="hr-HR" sz="3200" dirty="0"/>
              <a:t> </a:t>
            </a:r>
          </a:p>
          <a:p>
            <a:r>
              <a:rPr lang="hr-HR" sz="3200" u="sng" dirty="0">
                <a:hlinkClick r:id="rId2"/>
              </a:rPr>
              <a:t>https://</a:t>
            </a:r>
            <a:r>
              <a:rPr lang="hr-HR" sz="3200" u="sng" dirty="0" smtClean="0">
                <a:hlinkClick r:id="rId2"/>
              </a:rPr>
              <a:t>loomen.carnet.hr/course/view.php?id=9300</a:t>
            </a:r>
            <a:endParaRPr lang="hr-HR" sz="3200" u="sng" dirty="0" smtClean="0"/>
          </a:p>
          <a:p>
            <a:endParaRPr lang="hr-HR" sz="3200" u="sng" dirty="0"/>
          </a:p>
          <a:p>
            <a:r>
              <a:rPr lang="hr-HR" sz="2800" dirty="0"/>
              <a:t>Pisane upute su dostupne za administratore, nastavnike, razrednike i stručne suradnike na sljedećim poveznicama:</a:t>
            </a:r>
          </a:p>
          <a:p>
            <a:r>
              <a:rPr lang="hr-HR" sz="2800" dirty="0"/>
              <a:t> </a:t>
            </a:r>
          </a:p>
          <a:p>
            <a:r>
              <a:rPr lang="hr-HR" sz="2800" u="sng" dirty="0">
                <a:hlinkClick r:id="rId3"/>
              </a:rPr>
              <a:t>http://www.carnet.hr/dokumenti?dm_</a:t>
            </a:r>
            <a:r>
              <a:rPr lang="hr-HR" sz="2800" u="sng" dirty="0" err="1">
                <a:hlinkClick r:id="rId3"/>
              </a:rPr>
              <a:t>document</a:t>
            </a:r>
            <a:r>
              <a:rPr lang="hr-HR" sz="2800" u="sng" dirty="0">
                <a:hlinkClick r:id="rId3"/>
              </a:rPr>
              <a:t>_</a:t>
            </a:r>
            <a:r>
              <a:rPr lang="hr-HR" sz="2800" u="sng" dirty="0" err="1">
                <a:hlinkClick r:id="rId3"/>
              </a:rPr>
              <a:t>id</a:t>
            </a:r>
            <a:r>
              <a:rPr lang="hr-HR" sz="2800" u="sng" dirty="0">
                <a:hlinkClick r:id="rId3"/>
              </a:rPr>
              <a:t>=2061&amp;dm_</a:t>
            </a:r>
            <a:r>
              <a:rPr lang="hr-HR" sz="2800" u="sng" dirty="0" err="1">
                <a:hlinkClick r:id="rId3"/>
              </a:rPr>
              <a:t>dnl</a:t>
            </a:r>
            <a:r>
              <a:rPr lang="hr-HR" sz="2800" u="sng" dirty="0">
                <a:hlinkClick r:id="rId3"/>
              </a:rPr>
              <a:t>=1</a:t>
            </a:r>
            <a:endParaRPr lang="hr-HR" sz="2800" dirty="0"/>
          </a:p>
          <a:p>
            <a:r>
              <a:rPr lang="hr-HR" sz="2800" u="sng" dirty="0">
                <a:hlinkClick r:id="rId4"/>
              </a:rPr>
              <a:t>http://www.carnet.hr/dokumenti?dm_</a:t>
            </a:r>
            <a:r>
              <a:rPr lang="hr-HR" sz="2800" u="sng" dirty="0" err="1">
                <a:hlinkClick r:id="rId4"/>
              </a:rPr>
              <a:t>document</a:t>
            </a:r>
            <a:r>
              <a:rPr lang="hr-HR" sz="2800" u="sng" dirty="0">
                <a:hlinkClick r:id="rId4"/>
              </a:rPr>
              <a:t>_</a:t>
            </a:r>
            <a:r>
              <a:rPr lang="hr-HR" sz="2800" u="sng" dirty="0" err="1">
                <a:hlinkClick r:id="rId4"/>
              </a:rPr>
              <a:t>id</a:t>
            </a:r>
            <a:r>
              <a:rPr lang="hr-HR" sz="2800" u="sng" dirty="0">
                <a:hlinkClick r:id="rId4"/>
              </a:rPr>
              <a:t>=2062&amp;dm_</a:t>
            </a:r>
            <a:r>
              <a:rPr lang="hr-HR" sz="2800" u="sng" dirty="0" err="1">
                <a:hlinkClick r:id="rId4"/>
              </a:rPr>
              <a:t>dnl</a:t>
            </a:r>
            <a:r>
              <a:rPr lang="hr-HR" sz="2800" u="sng" dirty="0">
                <a:hlinkClick r:id="rId4"/>
              </a:rPr>
              <a:t>=1</a:t>
            </a:r>
            <a:endParaRPr lang="hr-HR" sz="2800" dirty="0"/>
          </a:p>
          <a:p>
            <a:r>
              <a:rPr lang="hr-HR" sz="2800" u="sng" dirty="0">
                <a:hlinkClick r:id="rId5"/>
              </a:rPr>
              <a:t>http://</a:t>
            </a:r>
            <a:r>
              <a:rPr lang="hr-HR" sz="2800" u="sng" dirty="0" smtClean="0">
                <a:hlinkClick r:id="rId5"/>
              </a:rPr>
              <a:t>www.carnet.hr/dokumenti?dm_</a:t>
            </a:r>
            <a:r>
              <a:rPr lang="hr-HR" sz="2800" u="sng" dirty="0" err="1" smtClean="0">
                <a:hlinkClick r:id="rId5"/>
              </a:rPr>
              <a:t>document</a:t>
            </a:r>
            <a:r>
              <a:rPr lang="hr-HR" sz="2800" u="sng" dirty="0" smtClean="0">
                <a:hlinkClick r:id="rId5"/>
              </a:rPr>
              <a:t>_</a:t>
            </a:r>
            <a:r>
              <a:rPr lang="hr-HR" sz="2800" u="sng" dirty="0" err="1" smtClean="0">
                <a:hlinkClick r:id="rId5"/>
              </a:rPr>
              <a:t>id</a:t>
            </a:r>
            <a:r>
              <a:rPr lang="hr-HR" sz="2800" u="sng" dirty="0" smtClean="0">
                <a:hlinkClick r:id="rId5"/>
              </a:rPr>
              <a:t>=2063&amp;dm_</a:t>
            </a:r>
            <a:r>
              <a:rPr lang="hr-HR" sz="2800" u="sng" dirty="0" err="1" smtClean="0">
                <a:hlinkClick r:id="rId5"/>
              </a:rPr>
              <a:t>dnl</a:t>
            </a:r>
            <a:r>
              <a:rPr lang="hr-HR" sz="2800" u="sng" dirty="0" smtClean="0">
                <a:hlinkClick r:id="rId5"/>
              </a:rPr>
              <a:t>=1</a:t>
            </a:r>
            <a:endParaRPr lang="hr-HR" sz="2800" u="sng" dirty="0" smtClean="0"/>
          </a:p>
          <a:p>
            <a:endParaRPr lang="hr-HR" sz="2800" u="sng" dirty="0"/>
          </a:p>
          <a:p>
            <a:r>
              <a:rPr lang="hr-HR" sz="2800" u="sng" dirty="0" smtClean="0"/>
              <a:t>Ili na </a:t>
            </a:r>
            <a:r>
              <a:rPr lang="hr-HR" sz="2800" u="sng" smtClean="0"/>
              <a:t>stranicama škole</a:t>
            </a:r>
            <a:endParaRPr lang="hr-HR" sz="28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43982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289</Words>
  <Application>Microsoft Office PowerPoint</Application>
  <PresentationFormat>Prilagođeno</PresentationFormat>
  <Paragraphs>56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Tema sustava Office</vt:lpstr>
      <vt:lpstr>eDnevnik</vt:lpstr>
      <vt:lpstr>Instalacija mToken aplikacije</vt:lpstr>
      <vt:lpstr>PowerPointova prezentacija</vt:lpstr>
      <vt:lpstr>PowerPointova prezentacija</vt:lpstr>
      <vt:lpstr>PowerPointova prezentacija</vt:lpstr>
      <vt:lpstr>eDnevnik – ulaz/login</vt:lpstr>
      <vt:lpstr>PowerPointova prezentacija</vt:lpstr>
      <vt:lpstr>eDnevnik – ulaz/login</vt:lpstr>
      <vt:lpstr>PowerPointova prezentacija</vt:lpstr>
      <vt:lpstr>eDnevnik</vt:lpstr>
      <vt:lpstr>PowerPointova prezentacija</vt:lpstr>
      <vt:lpstr>Imenik Izbornik, gornji desni kut,  </vt:lpstr>
      <vt:lpstr>Dodavanje predmeta Imenik, Izbornik, Administracija predmeta,  Dodaj predmet</vt:lpstr>
      <vt:lpstr>Obavezno dodati – SAT RAZREDNIKA Imenik, Izbornik, Administracija predmeta, Dodaj predmet, Sat razrednika</vt:lpstr>
      <vt:lpstr>Dodavanje DODa i DOPa – SAMO AKO SU TO UČENICI U ISTOM RAZREDNOM ODJELU Imenik, Izbornik, Administracija predmeta, Dodaj predmet, Odaberi predmet za koji želiš DOD/DOP (matični predmet već postoji u popisu predmeta), Odaberi odgovarajuću vrstu (dopunska/dodatna nastava) </vt:lpstr>
      <vt:lpstr>Dodavanje nastavnika predmetu Imenik, Izbornik, Administracija predmeta, Označiti predmet (klik na predmet), Dodaj nastavnika</vt:lpstr>
      <vt:lpstr>Brisanje predmeta određenom učeniku Imenik, Izbornik, Administracija učenika, Kliknuti na učenika, Predmeti, Kliknuti na predmet, Ukloni</vt:lpstr>
      <vt:lpstr>Dodavanje elemenata ocjenjivanja – svatko za svoj predmet Imenik, Izbornik, Elementi ocjenjivanja, Odabir predmeta, unos elemenata</vt:lpstr>
      <vt:lpstr>Dodavanje radnog tjedna Dnevnik rada, dodaj tjedan</vt:lpstr>
      <vt:lpstr>Dodavanje dana u radni tjedan Označi tjedan, Dodaj radni dan</vt:lpstr>
      <vt:lpstr>Upisivanje sata – popravak unutar 48 sati Dnevnik rada, Odabir dana, Odabir sata</vt:lpstr>
      <vt:lpstr>Izostanak Upis sata, Izostanci, Unesi izostanak, Odabir učenika, Unesi </vt:lpstr>
      <vt:lpstr>Opravdavanje/neopravdavanje izostanka Odabir učenika, Klik na olovčicu, Popuniti, Unesi</vt:lpstr>
      <vt:lpstr>Upis ocjene – pojedinačno Imenik, Odabir učenika</vt:lpstr>
      <vt:lpstr>Upis ocjene – grupno (npr. test) Imenik, Izbornik, Grupni unos ocjena</vt:lpstr>
      <vt:lpstr>Izvannastavne, izvanškolske, ped. mjere… Imenik, Izbornik, Administracija učenika</vt:lpstr>
      <vt:lpstr>Produkcija – eDnevnik zapraf  https://e-dnevnik.skole.hr/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eDnevnik</dc:title>
  <dc:creator>Računalo</dc:creator>
  <cp:lastModifiedBy>Windows User</cp:lastModifiedBy>
  <cp:revision>38</cp:revision>
  <dcterms:created xsi:type="dcterms:W3CDTF">2015-08-24T17:04:10Z</dcterms:created>
  <dcterms:modified xsi:type="dcterms:W3CDTF">2018-06-17T17:06:12Z</dcterms:modified>
</cp:coreProperties>
</file>